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1"/>
  </p:handoutMasterIdLst>
  <p:sldIdLst>
    <p:sldId id="260" r:id="rId2"/>
    <p:sldId id="271" r:id="rId3"/>
    <p:sldId id="272" r:id="rId4"/>
    <p:sldId id="273" r:id="rId5"/>
    <p:sldId id="274" r:id="rId6"/>
    <p:sldId id="276" r:id="rId7"/>
    <p:sldId id="277" r:id="rId8"/>
    <p:sldId id="275" r:id="rId9"/>
    <p:sldId id="278" r:id="rId10"/>
    <p:sldId id="279" r:id="rId11"/>
    <p:sldId id="280" r:id="rId12"/>
    <p:sldId id="281" r:id="rId13"/>
    <p:sldId id="282" r:id="rId14"/>
    <p:sldId id="263" r:id="rId15"/>
    <p:sldId id="257" r:id="rId16"/>
    <p:sldId id="258" r:id="rId17"/>
    <p:sldId id="266" r:id="rId18"/>
    <p:sldId id="267" r:id="rId19"/>
    <p:sldId id="283" r:id="rId20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54" autoAdjust="0"/>
    <p:restoredTop sz="94660"/>
  </p:normalViewPr>
  <p:slideViewPr>
    <p:cSldViewPr>
      <p:cViewPr>
        <p:scale>
          <a:sx n="110" d="100"/>
          <a:sy n="110" d="100"/>
        </p:scale>
        <p:origin x="-17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1" d="100"/>
          <a:sy n="81" d="100"/>
        </p:scale>
        <p:origin x="-4020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E27173-C5F2-4282-9598-BD91E896CE23}" type="datetimeFigureOut">
              <a:rPr lang="ru-RU" smtClean="0"/>
              <a:t>06.11.2018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309F37-3185-466D-A854-0A4BD2B21A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38588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omgtu.ru/scientific_activities/division_of_graduate_and_doctorate/the-list-of-areas-of-training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vk.com/aspiranturaomgt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404664"/>
            <a:ext cx="7772400" cy="1008111"/>
          </a:xfrm>
        </p:spPr>
        <p:txBody>
          <a:bodyPr>
            <a:no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Омский государственный технический университет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2060848"/>
            <a:ext cx="7632848" cy="3168352"/>
          </a:xfrm>
        </p:spPr>
        <p:txBody>
          <a:bodyPr>
            <a:normAutofit fontScale="92500" lnSpcReduction="20000"/>
          </a:bodyPr>
          <a:lstStyle/>
          <a:p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Организационное собрание </a:t>
            </a:r>
            <a:endParaRPr lang="ru-RU" sz="3600" dirty="0" smtClean="0">
              <a:solidFill>
                <a:schemeClr val="tx1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 вопросам прохождения </a:t>
            </a:r>
          </a:p>
          <a:p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ромежуточной и государственной </a:t>
            </a:r>
          </a:p>
          <a:p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и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тоговой аттестации с выпускниками аспирантуры </a:t>
            </a:r>
          </a:p>
          <a:p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 2019 г. </a:t>
            </a:r>
            <a:endParaRPr lang="ru-RU" sz="3600" dirty="0">
              <a:solidFill>
                <a:schemeClr val="tx1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57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Производственная практика </a:t>
            </a: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(педагогическая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практики: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 fontScale="85000" lnSpcReduction="20000"/>
          </a:bodyPr>
          <a:lstStyle/>
          <a:p>
            <a:r>
              <a:rPr lang="ru-RU" sz="2400" dirty="0"/>
              <a:t> </a:t>
            </a:r>
            <a:r>
              <a:rPr lang="ru-RU" sz="26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подготовительный этап – изучение необходимой литературы, нормативных документов, учебно-методической литературы, опыта других преподавателей;</a:t>
            </a:r>
          </a:p>
          <a:p>
            <a:pPr marL="0" indent="0">
              <a:buFont typeface="Arial" pitchFamily="34" charset="0"/>
              <a:buNone/>
            </a:pPr>
            <a:r>
              <a:rPr lang="ru-RU" sz="26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 </a:t>
            </a:r>
          </a:p>
          <a:p>
            <a:r>
              <a:rPr lang="ru-RU" sz="26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практический этап – реализация навыка преподавательской деятельности в форме подготовки рабочей программы, учебно-методического комплекса дисциплины, фонда оценочных средств для текущей/промежуточной/итоговой аттестации студентов и др.;</a:t>
            </a:r>
          </a:p>
          <a:p>
            <a:pPr marL="0" indent="0">
              <a:buFont typeface="Arial" pitchFamily="34" charset="0"/>
              <a:buNone/>
            </a:pPr>
            <a:endParaRPr lang="ru-RU" sz="26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r>
              <a:rPr lang="ru-RU" sz="26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заключительный этап – подведение итогов педагогической практики, оценка руководителем педагогической практики выполненного задания.</a:t>
            </a:r>
          </a:p>
          <a:p>
            <a:pPr marL="0" indent="0">
              <a:buNone/>
            </a:pPr>
            <a:endParaRPr lang="ru-RU" sz="24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7584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Производственная практика </a:t>
            </a: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(педагогическая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Рекомендуемые формы работы: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968552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ru-RU" sz="22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- изучение федеральных государственных образовательных стандартов и рабочих учебных планов по одной из основных образовательных программ высшего образования (</a:t>
            </a:r>
            <a:r>
              <a:rPr lang="ru-RU" sz="22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бакалавриат</a:t>
            </a:r>
            <a:r>
              <a:rPr lang="ru-RU" sz="22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специалитет</a:t>
            </a:r>
            <a:r>
              <a:rPr lang="ru-RU" sz="22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магистратура), соответствующей направленности обучения аспиранта;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22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- изучение учебно-методической литературы, аппаратного и программного обеспечения лабораторных практикумов по рекомендованным дисциплинам учебного плана;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22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изучение организационных форм и методов обучения в высшем учебном заведении; рабочих программ нескольких рекомендованных руководителем педагогической практики специальных дисциплин одной из основных образовательных программ, реализуемых на кафедре прикрепления; основ методики проектирования учебного курса по одной из специальных дисциплин основной образовательной программы, реализуемой на кафедре; должностных инструкций учебно-вспомогательного персонала и профессорско-преподавательского состава кафедры;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22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- изучение </a:t>
            </a:r>
            <a:r>
              <a:rPr lang="ru-RU" sz="22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опыта преподавания ведущих преподавателей университета;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22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- подготовка </a:t>
            </a:r>
            <a:r>
              <a:rPr lang="ru-RU" sz="22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рабочих программ дисциплины;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22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- разработка </a:t>
            </a:r>
            <a:r>
              <a:rPr lang="ru-RU" sz="22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учебно-методического комплекса дисциплины;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22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- разработка оценочных средств по текущей и промежуточной аттестации студентов по определенной дисциплине;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22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- подготовка </a:t>
            </a:r>
            <a:r>
              <a:rPr lang="ru-RU" sz="22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методических указаний по проведению семинарских/лекционных занятий по предмету;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22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- проведение </a:t>
            </a:r>
            <a:r>
              <a:rPr lang="ru-RU" sz="22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семинарских, лабораторных, практических или лекционных занятий;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22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- участие  в  промежуточной  аттестации,  проводимой  преподавателем ВУЗа.</a:t>
            </a:r>
          </a:p>
          <a:p>
            <a:pPr>
              <a:lnSpc>
                <a:spcPct val="80000"/>
              </a:lnSpc>
              <a:buFontTx/>
              <a:buChar char="-"/>
            </a:pPr>
            <a:endParaRPr lang="ru-RU" sz="22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Tx/>
              <a:buChar char="-"/>
            </a:pPr>
            <a:endParaRPr lang="ru-RU" sz="2400" dirty="0"/>
          </a:p>
          <a:p>
            <a:pPr marL="0" indent="0">
              <a:lnSpc>
                <a:spcPct val="80000"/>
              </a:lnSpc>
              <a:buNone/>
            </a:pPr>
            <a:endParaRPr lang="ru-RU" sz="22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Tx/>
              <a:buChar char="-"/>
            </a:pPr>
            <a:endParaRPr lang="ru-RU" sz="22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Font typeface="Arial" pitchFamily="34" charset="0"/>
              <a:buNone/>
            </a:pPr>
            <a:endParaRPr lang="ru-RU" sz="22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7545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Производственная практика </a:t>
            </a:r>
            <a:b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(научно - исследовательская).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Сроки проведения: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очная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 обучения (гуманитарные специальности) </a:t>
            </a:r>
          </a:p>
          <a:p>
            <a:pPr marL="0" indent="0">
              <a:buNone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23 марта по 19 мая 2019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</a:p>
          <a:p>
            <a:pPr>
              <a:buFontTx/>
              <a:buChar char="-"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очная форма обучения (технические специальности) </a:t>
            </a:r>
          </a:p>
          <a:p>
            <a:pPr marL="0" indent="0">
              <a:buNone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11 марта по 19 мая 2019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 </a:t>
            </a:r>
          </a:p>
          <a:p>
            <a:pPr>
              <a:buFontTx/>
              <a:buChar char="-"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заочная форма обучения (гуманитарные, технические специальности)</a:t>
            </a:r>
          </a:p>
          <a:p>
            <a:pPr marL="0" indent="0">
              <a:buNone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 апреля по 19 мая 2019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72107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Производственные практики</a:t>
            </a:r>
            <a:b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(педагогическая),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(научно - исследовательская).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Отчетные документы предоставить в </a:t>
            </a:r>
            <a:r>
              <a:rPr lang="ru-RU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ОАиД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 20 мая 2019 г.:</a:t>
            </a:r>
            <a:endParaRPr lang="ru-RU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Tx/>
              <a:buChar char="-"/>
            </a:pP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Индивидуальный план.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Отчет о прохождении практики. </a:t>
            </a:r>
          </a:p>
          <a:p>
            <a:pPr marL="0" indent="0" algn="ctr">
              <a:lnSpc>
                <a:spcPct val="90000"/>
              </a:lnSpc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(оформленный в соответствии с рабочей программой ООП и указанием сформированных компетенций).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 о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прохождении практики.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Аттестационная ведомость.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Зачетная книжка.</a:t>
            </a:r>
          </a:p>
          <a:p>
            <a:pPr marL="0" indent="0">
              <a:lnSpc>
                <a:spcPct val="90000"/>
              </a:lnSpc>
              <a:buNone/>
            </a:pPr>
            <a:endParaRPr lang="ru-RU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90000"/>
              </a:lnSpc>
              <a:buNone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результатам практик назначается базовая стипендия на период </a:t>
            </a:r>
          </a:p>
          <a:p>
            <a:pPr marL="0" indent="0" algn="ctr">
              <a:lnSpc>
                <a:spcPct val="90000"/>
              </a:lnSpc>
              <a:buNone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1 июля по 30 сентября 2019 г.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34859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620688"/>
            <a:ext cx="8280920" cy="5400600"/>
          </a:xfrm>
        </p:spPr>
        <p:txBody>
          <a:bodyPr>
            <a:noAutofit/>
          </a:bodyPr>
          <a:lstStyle/>
          <a:p>
            <a:pPr algn="just"/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ГИА аспирантов проводится в 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соответствии с приказом МОН РФ от 18.03.2016 г. № 227 «Об утверждении Порядка проведения государственной итоговой аттестации по образовательным программам высшего образования – программам подготовки научно-педагогических кадров в аспирантуре (адъюнктуре), программам ординатуры, программам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ассистентуры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-стажировки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Положением П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ОмГТУ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71.69 - 2016 «О порядке проведения государственной итоговой аттестации аспирантов (итоговой аттестации аспирантов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)».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4730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ГИА аспирантов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ГИА аспирантов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будет проведена в два этапа: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Подготовка к сдаче и сдача государственного экзамена (с 20 мая 2019 г.  по 9 июня 2019 г. (38 -40 неделя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)).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Представление научного доклада об основных результатах подготовленной научно - квалификационной работы (диссертации)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сентября 2019 г. по 22 сентября 2019 г. (53 - 55 неделя)).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0416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проведения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ГИА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785395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ГИА допускаются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аспиранты, не имеющие академической задолженности и в полном объеме выполнившие учебный план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соответствующей образовательной программе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ГИА,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оценки и рекомендации по подготовке к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ГИА указаны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рабочих программах «Государственной итоговой аттестации» </a:t>
            </a:r>
          </a:p>
          <a:p>
            <a:pPr marL="0" indent="0" algn="just">
              <a:buNone/>
            </a:pPr>
            <a:r>
              <a:rPr lang="en-US" sz="1400" dirty="0">
                <a:hlinkClick r:id="rId2"/>
              </a:rPr>
              <a:t>https://omgtu.ru/scientific_activities/division_of_graduate_and_doctorate/the-list-of-areas-of-training</a:t>
            </a:r>
            <a:r>
              <a:rPr lang="en-US" sz="1400" dirty="0" smtClean="0">
                <a:hlinkClick r:id="rId2"/>
              </a:rPr>
              <a:t>/</a:t>
            </a:r>
            <a:endParaRPr lang="ru-RU" sz="1400" dirty="0" smtClean="0"/>
          </a:p>
          <a:p>
            <a:pPr marL="0" indent="0" algn="just">
              <a:buNone/>
            </a:pPr>
            <a:endParaRPr lang="ru-RU" sz="1400" dirty="0"/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Аспирант проходит подготовку к сдаче государственного экзамена (устно) по билетам, который включает вопрос по педагогике, вопрос по специальной дисциплине, практическое задание, в соответствии с рабочей программой ГИА.</a:t>
            </a:r>
          </a:p>
          <a:p>
            <a:pPr marL="0" indent="0" algn="just">
              <a:buNone/>
            </a:pPr>
            <a:endParaRPr lang="ru-RU" sz="1400" dirty="0" smtClean="0"/>
          </a:p>
          <a:p>
            <a:pPr marL="0" indent="0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92712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работы по  подготовке и прохождению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государственной итоговой аттестации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аспирантами. </a:t>
            </a:r>
            <a:b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Представление научного доклада об основных результатах подготовленной НКР.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Font typeface="Arial" pitchFamily="34" charset="0"/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Представление основных результатов выполненной научно-квалификационной работы (НКР) по теме, утвержденной приказом ректора в рамках направленности программы аспирантуры, проводится в форме научного доклада.</a:t>
            </a:r>
          </a:p>
          <a:p>
            <a:pPr marL="0" indent="0" algn="just">
              <a:buFont typeface="Arial" pitchFamily="34" charset="0"/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приказами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утверждении тем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НКР 217/2 от 25.12.2014, 225/2 от 25.12.2015,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Font typeface="Arial" pitchFamily="34" charset="0"/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аспирантам необходимо произвести сверку тем НКР и при необходимости заявить о корректировке тем НКР в отдел аспирантуры и докторантуры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30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ноября 2018 г.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Font typeface="Arial" pitchFamily="34" charset="0"/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Font typeface="Arial" pitchFamily="34" charset="0"/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подготовки научного доклада включает:</a:t>
            </a:r>
          </a:p>
          <a:p>
            <a:pPr marL="0" lvl="0" indent="0" algn="just">
              <a:buFont typeface="Arial" pitchFamily="34" charset="0"/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подготовку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доклада в соответствие с требованиями программы государственной итоговой аттестации;</a:t>
            </a:r>
          </a:p>
          <a:p>
            <a:pPr marL="0" indent="0" algn="just">
              <a:buFont typeface="Arial" pitchFamily="34" charset="0"/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научный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доклад подлежит внутреннему и внешнему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рецензированию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Font typeface="Arial" pitchFamily="34" charset="0"/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(рецензенты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срок не позднее 10 дней до даты представления научного доклада проводят анализ и представляют в университет письменные рецензии на указанный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доклад);</a:t>
            </a:r>
          </a:p>
          <a:p>
            <a:pPr marL="0" indent="0" algn="just">
              <a:buFont typeface="Arial" pitchFamily="34" charset="0"/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составляется письменный отзыв научного руководителя.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659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работы по  подготовке и прохождению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государственной итоговой аттестации аспирантами. </a:t>
            </a:r>
            <a:b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Представление научного доклада об основных результатах подготовленной НКР.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целях подготовки и прохождения: </a:t>
            </a:r>
          </a:p>
          <a:p>
            <a:pPr marL="0" indent="0">
              <a:buNone/>
            </a:pPr>
            <a:endParaRPr lang="ru-RU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 дней до представления научного доклада комиссии ГИА,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аспирант представляет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диссертацию на кафедру для  получения заключения организации, где выполнялась диссертация в соответствии с пунктом 16 Положения о присуждении ученых степеней, утвержденного постановлением Правительства Российской Федерации от 24 сентября 2013 г. №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842.</a:t>
            </a:r>
            <a:r>
              <a:rPr lang="ru-RU" sz="3000" dirty="0"/>
              <a:t> 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7850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pPr marL="0" indent="0" algn="ctr">
              <a:buNone/>
            </a:pPr>
            <a:endParaRPr lang="ru-RU" b="1" dirty="0" smtClean="0"/>
          </a:p>
          <a:p>
            <a:pPr marL="0" indent="0" algn="ctr">
              <a:buNone/>
            </a:pPr>
            <a:r>
              <a:rPr lang="ru-RU" b="1" dirty="0" smtClean="0"/>
              <a:t>Для </a:t>
            </a:r>
            <a:r>
              <a:rPr lang="ru-RU" b="1" dirty="0"/>
              <a:t>получения и оперативного распространения информации по вопросам подготовки в аспирантуре ФГБОУ ВО </a:t>
            </a:r>
            <a:r>
              <a:rPr lang="ru-RU" b="1" smtClean="0"/>
              <a:t>ОмГТУ </a:t>
            </a:r>
            <a:r>
              <a:rPr lang="ru-RU" b="1" dirty="0" smtClean="0"/>
              <a:t>создана группа ВК «</a:t>
            </a:r>
            <a:r>
              <a:rPr lang="ru-RU" b="1" dirty="0" err="1" smtClean="0"/>
              <a:t>АспирантураОмГТУ</a:t>
            </a:r>
            <a:r>
              <a:rPr lang="ru-RU" b="1" dirty="0" smtClean="0"/>
              <a:t>»</a:t>
            </a:r>
          </a:p>
          <a:p>
            <a:pPr marL="0" indent="0" algn="ctr">
              <a:buNone/>
            </a:pPr>
            <a:r>
              <a:rPr lang="ru-RU" b="1" dirty="0"/>
              <a:t> </a:t>
            </a:r>
            <a:r>
              <a:rPr lang="ru-RU" b="1" dirty="0">
                <a:hlinkClick r:id="rId2"/>
              </a:rPr>
              <a:t>https://</a:t>
            </a:r>
            <a:r>
              <a:rPr lang="ru-RU" b="1" dirty="0" smtClean="0">
                <a:hlinkClick r:id="rId2"/>
              </a:rPr>
              <a:t>vk.com/aspiranturaomgtu</a:t>
            </a:r>
            <a:endParaRPr lang="ru-RU" b="1" dirty="0" smtClean="0"/>
          </a:p>
          <a:p>
            <a:pPr marL="0" indent="0" algn="ctr">
              <a:buNone/>
            </a:pPr>
            <a:endParaRPr lang="ru-RU" b="1" dirty="0"/>
          </a:p>
          <a:p>
            <a:pPr marL="0" indent="0" algn="ctr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2831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График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учебного процесса на 201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-201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уч.год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Очная форма обучения.</a:t>
            </a:r>
            <a:endParaRPr lang="ru-RU" sz="2800" b="1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916833"/>
            <a:ext cx="8291264" cy="3521758"/>
          </a:xfrm>
        </p:spPr>
      </p:pic>
    </p:spTree>
    <p:extLst>
      <p:ext uri="{BB962C8B-B14F-4D97-AF65-F5344CB8AC3E}">
        <p14:creationId xmlns:p14="http://schemas.microsoft.com/office/powerpoint/2010/main" val="395224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График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учебного процесса на 201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-201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уч.год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Заочная форма обучения.</a:t>
            </a:r>
            <a:endParaRPr lang="ru-RU" sz="2800" b="1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893150"/>
            <a:ext cx="8229600" cy="3940062"/>
          </a:xfrm>
        </p:spPr>
      </p:pic>
    </p:spTree>
    <p:extLst>
      <p:ext uri="{BB962C8B-B14F-4D97-AF65-F5344CB8AC3E}">
        <p14:creationId xmlns:p14="http://schemas.microsoft.com/office/powerpoint/2010/main" val="109389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Промежуточная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аттестация </a:t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(январь 2019 год)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Зачетная </a:t>
            </a:r>
            <a:r>
              <a:rPr lang="ru-RU" sz="14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неделя: с </a:t>
            </a:r>
            <a:r>
              <a:rPr lang="en-US" sz="14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23 </a:t>
            </a:r>
            <a:r>
              <a:rPr lang="ru-RU" sz="14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декабря по 13 января 2019 г. (очная, заочная форма обучения). </a:t>
            </a:r>
          </a:p>
          <a:p>
            <a:pPr marL="0" indent="0">
              <a:buNone/>
            </a:pPr>
            <a:r>
              <a:rPr lang="ru-RU" sz="14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Экзамены:</a:t>
            </a:r>
          </a:p>
          <a:p>
            <a:pPr marL="0" indent="0">
              <a:buNone/>
            </a:pPr>
            <a:r>
              <a:rPr lang="ru-RU" sz="14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 14 января по 27 января 2019 г. (очная форма обучения);</a:t>
            </a:r>
          </a:p>
          <a:p>
            <a:pPr marL="0" indent="0">
              <a:buNone/>
            </a:pPr>
            <a:r>
              <a:rPr lang="ru-RU" sz="14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 21 января по 3 февраля 2019 г. (заочная форма обучения).</a:t>
            </a:r>
          </a:p>
          <a:p>
            <a:pPr marL="0" indent="0">
              <a:buNone/>
            </a:pPr>
            <a:r>
              <a:rPr lang="ru-RU" sz="1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Аттестация на </a:t>
            </a:r>
            <a:r>
              <a:rPr lang="ru-RU" sz="14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кафедре:</a:t>
            </a:r>
          </a:p>
          <a:p>
            <a:pPr marL="0" indent="0">
              <a:buNone/>
            </a:pPr>
            <a:r>
              <a:rPr lang="ru-RU" sz="14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до </a:t>
            </a:r>
            <a:r>
              <a:rPr lang="ru-RU" sz="14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31 января 2019 г. (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очная форма обучения</a:t>
            </a:r>
            <a:r>
              <a:rPr lang="ru-RU" sz="14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);</a:t>
            </a:r>
          </a:p>
          <a:p>
            <a:pPr marL="0" indent="0">
              <a:buNone/>
            </a:pPr>
            <a:r>
              <a:rPr lang="ru-RU" sz="1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д</a:t>
            </a:r>
            <a:r>
              <a:rPr lang="ru-RU" sz="14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 </a:t>
            </a:r>
            <a:r>
              <a:rPr lang="ru-RU" sz="1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8</a:t>
            </a:r>
            <a:r>
              <a:rPr lang="ru-RU" sz="14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февраля 2019 г. (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заочная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 обучения</a:t>
            </a:r>
            <a:r>
              <a:rPr lang="ru-RU" sz="14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).</a:t>
            </a:r>
            <a:endParaRPr lang="ru-RU" sz="14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8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8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3096406"/>
              </p:ext>
            </p:extLst>
          </p:nvPr>
        </p:nvGraphicFramePr>
        <p:xfrm>
          <a:off x="539552" y="3140968"/>
          <a:ext cx="8064896" cy="3160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6344"/>
                <a:gridCol w="1224136"/>
                <a:gridCol w="1152128"/>
                <a:gridCol w="1224136"/>
                <a:gridCol w="1368152"/>
              </a:tblGrid>
              <a:tr h="586970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Название дисциплины</a:t>
                      </a:r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Очная форма обучения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Заочная форма обучения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00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Гум</a:t>
                      </a: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Техн</a:t>
                      </a: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Гум</a:t>
                      </a: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Техн</a:t>
                      </a: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53336"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Научно-исследовательская деятельность (НИД)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зачет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экзамен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зачет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экзамен</a:t>
                      </a:r>
                      <a:endParaRPr lang="ru-RU" dirty="0"/>
                    </a:p>
                  </a:txBody>
                  <a:tcPr/>
                </a:tc>
              </a:tr>
              <a:tr h="9962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Подготовка научно-квалификационной работы (диссертации) на соискание ученой степени кандидата наук (НКР)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экзамен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зачет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экзамен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зачет</a:t>
                      </a:r>
                      <a:endParaRPr lang="ru-RU" dirty="0"/>
                    </a:p>
                  </a:txBody>
                  <a:tcPr/>
                </a:tc>
              </a:tr>
              <a:tr h="45333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Кандидатский экзамен по специальности</a:t>
                      </a:r>
                      <a:endParaRPr lang="ru-RU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Канд.экз</a:t>
                      </a:r>
                      <a:r>
                        <a:rPr lang="ru-RU" dirty="0" smtClean="0"/>
                        <a:t>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err="1" smtClean="0"/>
                        <a:t>Канд.экз</a:t>
                      </a:r>
                      <a:r>
                        <a:rPr lang="ru-RU" dirty="0" smtClean="0"/>
                        <a:t>.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err="1" smtClean="0"/>
                        <a:t>Канд.экз</a:t>
                      </a:r>
                      <a:r>
                        <a:rPr lang="ru-RU" dirty="0" smtClean="0"/>
                        <a:t>.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err="1" smtClean="0"/>
                        <a:t>Канд.экз</a:t>
                      </a:r>
                      <a:r>
                        <a:rPr lang="ru-RU" dirty="0" smtClean="0"/>
                        <a:t>.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21182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освоения модуля «Научные исследования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- Подготовлена и оформлена рукопись диссертации.</a:t>
            </a:r>
          </a:p>
          <a:p>
            <a:pPr marL="0" indent="0" algn="just">
              <a:buNone/>
            </a:pPr>
            <a:r>
              <a:rPr lang="ru-RU" sz="24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- Основные результаты изложены в публикациях </a:t>
            </a:r>
          </a:p>
          <a:p>
            <a:pPr marL="0" indent="0" algn="just">
              <a:buNone/>
            </a:pPr>
            <a:r>
              <a:rPr lang="ru-RU" sz="24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</a:t>
            </a:r>
            <a:r>
              <a:rPr lang="ru-RU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к</a:t>
            </a:r>
            <a:r>
              <a:rPr lang="ru-RU" sz="24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оличество </a:t>
            </a:r>
            <a:r>
              <a:rPr lang="ru-RU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публикаций, в которых излагаются основные научные результаты диссертации на соискание ученой степени кандидата наук, в рецензируемых изданиях должно </a:t>
            </a:r>
            <a:r>
              <a:rPr lang="ru-RU" sz="24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быть: в </a:t>
            </a:r>
            <a:r>
              <a:rPr lang="ru-RU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области искусствоведения и культурологии, социально-экономических, общественных и гуманитарных наук - не менее 3; в остальных областях - не менее 2).</a:t>
            </a:r>
          </a:p>
          <a:p>
            <a:pPr marL="0" indent="0">
              <a:buNone/>
            </a:pPr>
            <a:endParaRPr lang="ru-RU" sz="24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73688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Научная квалификационная работа (диссертация</a:t>
            </a:r>
            <a:r>
              <a:rPr lang="ru-RU" sz="24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) и </a:t>
            </a:r>
          </a:p>
          <a:p>
            <a:pPr marL="0" indent="0" algn="ctr">
              <a:buNone/>
            </a:pPr>
            <a:r>
              <a:rPr lang="ru-RU" sz="24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отчеты </a:t>
            </a:r>
          </a:p>
          <a:p>
            <a:pPr marL="0" indent="0" algn="ctr">
              <a:buNone/>
            </a:pPr>
            <a:r>
              <a:rPr lang="ru-RU" sz="24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размещаются </a:t>
            </a:r>
            <a:r>
              <a:rPr lang="ru-RU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 личном </a:t>
            </a:r>
            <a:r>
              <a:rPr lang="ru-RU" sz="24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кабинете</a:t>
            </a:r>
            <a:r>
              <a:rPr lang="ru-RU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на сайте </a:t>
            </a:r>
            <a:r>
              <a:rPr lang="ru-RU" sz="24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ОмГТУ</a:t>
            </a:r>
            <a:r>
              <a:rPr lang="ru-RU" sz="24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</a:t>
            </a:r>
          </a:p>
          <a:p>
            <a:pPr marL="0" indent="0" algn="ctr">
              <a:buNone/>
            </a:pPr>
            <a:r>
              <a:rPr lang="ru-RU" sz="24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Диссертация оформляется в соответствии с требованиями </a:t>
            </a:r>
          </a:p>
          <a:p>
            <a:pPr marL="0" indent="0" algn="ctr">
              <a:buNone/>
            </a:pPr>
            <a:endParaRPr lang="ru-RU" sz="2400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4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ГОСТ Р 7.0.11-2011</a:t>
            </a:r>
          </a:p>
        </p:txBody>
      </p:sp>
    </p:spTree>
    <p:extLst>
      <p:ext uri="{BB962C8B-B14F-4D97-AF65-F5344CB8AC3E}">
        <p14:creationId xmlns:p14="http://schemas.microsoft.com/office/powerpoint/2010/main" val="2144926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260648"/>
            <a:ext cx="4896544" cy="6192688"/>
          </a:xfrm>
        </p:spPr>
      </p:pic>
    </p:spTree>
    <p:extLst>
      <p:ext uri="{BB962C8B-B14F-4D97-AF65-F5344CB8AC3E}">
        <p14:creationId xmlns:p14="http://schemas.microsoft.com/office/powerpoint/2010/main" val="3608712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аттестации необходимо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предоставить в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ОАиД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05.02.2019 г. (очная форма обучения);</a:t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до 11.02.2019 г. (заочная форма обучения).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>
            <a:normAutofit/>
          </a:bodyPr>
          <a:lstStyle/>
          <a:p>
            <a:pPr>
              <a:buAutoNum type="arabicParenR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Отчет по НИД, аттестационная ведомость.</a:t>
            </a:r>
          </a:p>
          <a:p>
            <a:pPr>
              <a:buAutoNum type="arabicParenR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Отчет по НКР,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аттестационная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ведомость.</a:t>
            </a:r>
          </a:p>
          <a:p>
            <a:pPr>
              <a:buAutoNum type="arabicParenR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Аттестационная ведомость и протокол заседания экзаменационной комиссии по специальной дисциплине.</a:t>
            </a:r>
          </a:p>
          <a:p>
            <a:pPr>
              <a:buAutoNum type="arabicParenR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Отчет о прохождении производственной (научно-исследовательской) практики  (сроки проведения - 2 июля по 29 июля 2018 г.).</a:t>
            </a:r>
          </a:p>
          <a:p>
            <a:pPr>
              <a:buAutoNum type="arabicParenR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Зачетная книжка.</a:t>
            </a:r>
          </a:p>
          <a:p>
            <a:pPr>
              <a:buAutoNum type="arabicParenR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Скриншот экрана (личного кабинета о размещении результатов аттестации и диссертации).</a:t>
            </a:r>
          </a:p>
          <a:p>
            <a:pPr>
              <a:buAutoNum type="arabicParenR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Выписка кафедры об аттестации.</a:t>
            </a:r>
          </a:p>
          <a:p>
            <a:pPr>
              <a:buAutoNum type="arabicParenR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Итоговый отчет о выполнении научных исследований (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новая форма!!!!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>
              <a:buAutoNum type="arabicParenR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 по назначению повышенной стипендии. 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7209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Производственная практика </a:t>
            </a: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(педагогическая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Сроки проведения: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- очная </a:t>
            </a:r>
            <a:r>
              <a:rPr lang="ru-RU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форма обучения (</a:t>
            </a:r>
            <a:r>
              <a:rPr lang="ru-RU" sz="24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гуманитарные специальности) 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 11 февраля по 24 марта 2019 г.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очная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 обучения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(технические специальности) 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28 января по 10 марта 2019 г. 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заочная форма обучения (гуманитарные, технические специальности)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25 февраля по 7 апреля 2019 г.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7876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676</TotalTime>
  <Words>1098</Words>
  <Application>Microsoft Office PowerPoint</Application>
  <PresentationFormat>Экран (4:3)</PresentationFormat>
  <Paragraphs>134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Омский государственный технический университет</vt:lpstr>
      <vt:lpstr>График учебного процесса на 2018-2019 уч.год. Очная форма обучения.</vt:lpstr>
      <vt:lpstr>График учебного процесса на 2018-2019 уч.год. Заочная форма обучения.</vt:lpstr>
      <vt:lpstr>Промежуточная аттестация  (январь 2019 год)</vt:lpstr>
      <vt:lpstr>Результаты освоения модуля «Научные исследования»</vt:lpstr>
      <vt:lpstr>Презентация PowerPoint</vt:lpstr>
      <vt:lpstr>Презентация PowerPoint</vt:lpstr>
      <vt:lpstr>Результаты аттестации необходимо предоставить в ОАиД до 05.02.2019 г. (очная форма обучения);    до 11.02.2019 г. (заочная форма обучения).</vt:lpstr>
      <vt:lpstr>Производственная практика  (педагогическая). Сроки проведения:</vt:lpstr>
      <vt:lpstr>Производственная практика  (педагогическая). Структура практики:</vt:lpstr>
      <vt:lpstr>Производственная практика  (педагогическая). Рекомендуемые формы работы:</vt:lpstr>
      <vt:lpstr>Производственная практика  (научно - исследовательская). Сроки проведения:</vt:lpstr>
      <vt:lpstr>Производственные практики (педагогическая), (научно - исследовательская). Отчетные документы предоставить в ОАиД до 20 мая 2019 г.:</vt:lpstr>
      <vt:lpstr>Презентация PowerPoint</vt:lpstr>
      <vt:lpstr>ГИА аспирантов</vt:lpstr>
      <vt:lpstr>Порядок проведения ГИА </vt:lpstr>
      <vt:lpstr>Порядок работы по  подготовке и прохождению  государственной итоговой аттестации аспирантами.  Представление научного доклада об основных результатах подготовленной НКР.</vt:lpstr>
      <vt:lpstr>Порядок работы по  подготовке и прохождению  государственной итоговой аттестации аспирантами.  Представление научного доклада об основных результатах подготовленной НКР.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n_palceva</dc:creator>
  <cp:lastModifiedBy>n_palceva</cp:lastModifiedBy>
  <cp:revision>104</cp:revision>
  <cp:lastPrinted>2018-10-25T03:28:30Z</cp:lastPrinted>
  <dcterms:created xsi:type="dcterms:W3CDTF">2018-10-24T03:30:22Z</dcterms:created>
  <dcterms:modified xsi:type="dcterms:W3CDTF">2018-11-06T05:30:27Z</dcterms:modified>
</cp:coreProperties>
</file>